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Proxima Nova"/>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94132CD-76C2-48D9-8681-E01AD013834D}">
  <a:tblStyle styleId="{194132CD-76C2-48D9-8681-E01AD013834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ProximaNova-bold.fntdata"/><Relationship Id="rId25" Type="http://schemas.openxmlformats.org/officeDocument/2006/relationships/font" Target="fonts/ProximaNova-regular.fntdata"/><Relationship Id="rId28" Type="http://schemas.openxmlformats.org/officeDocument/2006/relationships/font" Target="fonts/ProximaNova-boldItalic.fntdata"/><Relationship Id="rId27" Type="http://schemas.openxmlformats.org/officeDocument/2006/relationships/font" Target="fonts/ProximaNova-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easuringworth.com/"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026e40d1b3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026e40d1b3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02687c138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102687c138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02687c138d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02687c138d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00FF"/>
                </a:solidFill>
              </a:rPr>
              <a:t>Anna:</a:t>
            </a:r>
            <a:br>
              <a:rPr lang="en">
                <a:solidFill>
                  <a:schemeClr val="dk1"/>
                </a:solidFill>
              </a:rPr>
            </a:br>
            <a:r>
              <a:rPr lang="en"/>
              <a:t>Based on the possibilities of calculation methods and the available data, we decided to program a calculator that uses the yearly inflation in the US. What we get from it is a way to calculate what the properties’ appraisal value that were determined since around the 1960s would be in 2020. You can see the change from the appraisal value to the 2020’s value highlighted in the dataframe on the right.</a:t>
            </a:r>
            <a:endParaRPr/>
          </a:p>
          <a:p>
            <a:pPr indent="0" lvl="0" marL="0" rtl="0" algn="l">
              <a:spcBef>
                <a:spcPts val="0"/>
              </a:spcBef>
              <a:spcAft>
                <a:spcPts val="0"/>
              </a:spcAft>
              <a:buNone/>
            </a:pPr>
            <a:r>
              <a:rPr lang="en"/>
              <a:t>But why create our own calculator? We did have options of existing online calculators to use, such as the one on </a:t>
            </a:r>
            <a:r>
              <a:rPr lang="en" u="sng">
                <a:solidFill>
                  <a:schemeClr val="hlink"/>
                </a:solidFill>
                <a:hlinkClick r:id="rId2"/>
              </a:rPr>
              <a:t>Measuringworth</a:t>
            </a:r>
            <a:r>
              <a:rPr lang="en"/>
              <a:t> website, which provides an expected value for each property’s current worth in today’s dollar. However, our calculator allows for a more efficient process of calculation for our project and provides results for the current worth of the properties based on the properties’ individualities.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0566ce98d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0566ce98d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00FF"/>
                </a:solidFill>
              </a:rPr>
              <a:t>Anna:</a:t>
            </a:r>
            <a:endParaRPr>
              <a:solidFill>
                <a:srgbClr val="9900FF"/>
              </a:solidFill>
            </a:endParaRPr>
          </a:p>
          <a:p>
            <a:pPr indent="0" lvl="0" marL="0" rtl="0" algn="l">
              <a:spcBef>
                <a:spcPts val="0"/>
              </a:spcBef>
              <a:spcAft>
                <a:spcPts val="0"/>
              </a:spcAft>
              <a:buNone/>
            </a:pPr>
            <a:r>
              <a:rPr lang="en"/>
              <a:t>Here is a closer look on one of the properties in block four. On the left, there is the map of block 4. In the center there is a picture of the property and the timeline of events related to the properties’ appraisal and transfer and the people involved in this process. And below, there is the appraisal value, date, and the 2020 value we calculated.</a:t>
            </a:r>
            <a:endParaRPr/>
          </a:p>
          <a:p>
            <a:pPr indent="0" lvl="0" marL="0" rtl="0" algn="l">
              <a:spcBef>
                <a:spcPts val="0"/>
              </a:spcBef>
              <a:spcAft>
                <a:spcPts val="0"/>
              </a:spcAft>
              <a:buNone/>
            </a:pPr>
            <a:r>
              <a:rPr lang="en"/>
              <a:t>Parcel 1, in 85 Ashland Avenue, was owed by Robert J. Mittman and appraised at 8,700 dollars in 1969 and the property value in 2020 would be around 67,977 dollars.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cfcc71c66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cfcc71c66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00FF"/>
                </a:solidFill>
              </a:rPr>
              <a:t>Anna:</a:t>
            </a:r>
            <a:endParaRPr>
              <a:solidFill>
                <a:srgbClr val="9900FF"/>
              </a:solidFill>
            </a:endParaRPr>
          </a:p>
          <a:p>
            <a:pPr indent="0" lvl="0" marL="0" rtl="0" algn="l">
              <a:spcBef>
                <a:spcPts val="0"/>
              </a:spcBef>
              <a:spcAft>
                <a:spcPts val="0"/>
              </a:spcAft>
              <a:buClr>
                <a:schemeClr val="dk1"/>
              </a:buClr>
              <a:buSzPts val="1100"/>
              <a:buFont typeface="Arial"/>
              <a:buNone/>
            </a:pPr>
            <a:r>
              <a:rPr lang="en">
                <a:solidFill>
                  <a:schemeClr val="dk1"/>
                </a:solidFill>
              </a:rPr>
              <a:t>Parcel 2, in 224 Hilliard Avenue, was owed by the Harrison and Gray families and appraised at 7,600 dollars in 1968 and the property value in 2020 would be around 59,382 dollars.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cfcc71c66b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cfcc71c66b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00FF"/>
                </a:solidFill>
              </a:rPr>
              <a:t>Anna:</a:t>
            </a:r>
            <a:endParaRPr>
              <a:solidFill>
                <a:srgbClr val="9900FF"/>
              </a:solidFill>
            </a:endParaRPr>
          </a:p>
          <a:p>
            <a:pPr indent="0" lvl="0" marL="0" rtl="0" algn="l">
              <a:spcBef>
                <a:spcPts val="0"/>
              </a:spcBef>
              <a:spcAft>
                <a:spcPts val="0"/>
              </a:spcAft>
              <a:buNone/>
            </a:pPr>
            <a:r>
              <a:rPr lang="en">
                <a:solidFill>
                  <a:schemeClr val="dk1"/>
                </a:solidFill>
              </a:rPr>
              <a:t>Parcel 3, in 94 S. Grove Street, was owed by the Knuckles, Robinson, and Hart families and appraised at 7,750 dollars in 1969 and the property value in 2020 would be around 58,074 dollars.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(One future development that could be made is gathering data on other appraisal points in the properties’ histories, such as when the government sold them to evaluate the extent of the change that had already happened in this shorter period of time.)</a:t>
            </a: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02687c138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02687c138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0566d53960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0566d53960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0566ce98d7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0566ce98d7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0566ce98d7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0566ce98d7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Power of eminent domain:</a:t>
            </a:r>
            <a:r>
              <a:rPr lang="en"/>
              <a:t>power of the government to take private property and convert it into public use. The Fifth Amendment provides that the government may only exercise this power if they provide just compensation to the property owners.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10229d9b15e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10229d9b15e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0262e3a99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0262e3a99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0229d9b15e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0229d9b15e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First we focused on finding out how the parcels in the Asheville today match those from the 1960s and calculated the value of each parcel back to 1960.</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For the overlapping parts, we calculate the approximate value based on the ratio of the area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0566d5396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0566d5396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025728e2a5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025728e2a5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cfcc71c66b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cfcc71c66b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026e40d1b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026e40d1b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2.png"/><Relationship Id="rId5"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 Id="rId4" Type="http://schemas.openxmlformats.org/officeDocument/2006/relationships/image" Target="../media/image2.png"/><Relationship Id="rId5"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nvSpPr>
        <p:spPr>
          <a:xfrm>
            <a:off x="510450" y="2137825"/>
            <a:ext cx="8123100" cy="1588500"/>
          </a:xfrm>
          <a:prstGeom prst="rect">
            <a:avLst/>
          </a:prstGeom>
          <a:noFill/>
          <a:ln>
            <a:noFill/>
          </a:ln>
        </p:spPr>
        <p:txBody>
          <a:bodyPr anchorCtr="0" anchor="b" bIns="91425" lIns="91425" spcFirstLastPara="1" rIns="91425" wrap="square" tIns="91425">
            <a:normAutofit lnSpcReduction="10000"/>
          </a:bodyPr>
          <a:lstStyle/>
          <a:p>
            <a:pPr indent="0" lvl="0" marL="0" rtl="0" algn="ctr">
              <a:spcBef>
                <a:spcPts val="0"/>
              </a:spcBef>
              <a:spcAft>
                <a:spcPts val="0"/>
              </a:spcAft>
              <a:buNone/>
            </a:pPr>
            <a:r>
              <a:rPr lang="en" sz="4800">
                <a:solidFill>
                  <a:srgbClr val="FFFFFF"/>
                </a:solidFill>
                <a:latin typeface="Proxima Nova"/>
                <a:ea typeface="Proxima Nova"/>
                <a:cs typeface="Proxima Nova"/>
                <a:sym typeface="Proxima Nova"/>
              </a:rPr>
              <a:t>Measuring the Loss of Wealth </a:t>
            </a:r>
            <a:endParaRPr sz="4800">
              <a:solidFill>
                <a:srgbClr val="FFFFFF"/>
              </a:solidFill>
              <a:latin typeface="Proxima Nova"/>
              <a:ea typeface="Proxima Nova"/>
              <a:cs typeface="Proxima Nova"/>
              <a:sym typeface="Proxima Nova"/>
            </a:endParaRPr>
          </a:p>
          <a:p>
            <a:pPr indent="0" lvl="0" marL="0" rtl="0" algn="ctr">
              <a:spcBef>
                <a:spcPts val="0"/>
              </a:spcBef>
              <a:spcAft>
                <a:spcPts val="0"/>
              </a:spcAft>
              <a:buNone/>
            </a:pPr>
            <a:r>
              <a:rPr lang="en" sz="4800">
                <a:solidFill>
                  <a:srgbClr val="FFFFFF"/>
                </a:solidFill>
                <a:latin typeface="Proxima Nova"/>
                <a:ea typeface="Proxima Nova"/>
                <a:cs typeface="Proxima Nova"/>
                <a:sym typeface="Proxima Nova"/>
              </a:rPr>
              <a:t>in Asheville</a:t>
            </a:r>
            <a:endParaRPr sz="4800">
              <a:solidFill>
                <a:srgbClr val="FFFFFF"/>
              </a:solidFill>
              <a:latin typeface="Proxima Nova"/>
              <a:ea typeface="Proxima Nova"/>
              <a:cs typeface="Proxima Nova"/>
              <a:sym typeface="Proxima Nova"/>
            </a:endParaRPr>
          </a:p>
        </p:txBody>
      </p:sp>
      <p:sp>
        <p:nvSpPr>
          <p:cNvPr id="60" name="Google Shape;60;p13"/>
          <p:cNvSpPr txBox="1"/>
          <p:nvPr/>
        </p:nvSpPr>
        <p:spPr>
          <a:xfrm>
            <a:off x="510450" y="4513488"/>
            <a:ext cx="8123100" cy="630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sz="2400">
                <a:solidFill>
                  <a:srgbClr val="FFFFFF"/>
                </a:solidFill>
                <a:latin typeface="Proxima Nova"/>
                <a:ea typeface="Proxima Nova"/>
                <a:cs typeface="Proxima Nova"/>
                <a:sym typeface="Proxima Nova"/>
              </a:rPr>
              <a:t>Group 4:</a:t>
            </a:r>
            <a:endParaRPr sz="2400">
              <a:solidFill>
                <a:srgbClr val="FFFFFF"/>
              </a:solidFill>
              <a:latin typeface="Proxima Nova"/>
              <a:ea typeface="Proxima Nova"/>
              <a:cs typeface="Proxima Nova"/>
              <a:sym typeface="Proxima Nova"/>
            </a:endParaRPr>
          </a:p>
          <a:p>
            <a:pPr indent="0" lvl="0" marL="0" rtl="0" algn="l">
              <a:spcBef>
                <a:spcPts val="0"/>
              </a:spcBef>
              <a:spcAft>
                <a:spcPts val="0"/>
              </a:spcAft>
              <a:buNone/>
            </a:pPr>
            <a:r>
              <a:rPr lang="en" sz="2400">
                <a:solidFill>
                  <a:srgbClr val="FFFFFF"/>
                </a:solidFill>
                <a:latin typeface="Proxima Nova"/>
                <a:ea typeface="Proxima Nova"/>
                <a:cs typeface="Proxima Nova"/>
                <a:sym typeface="Proxima Nova"/>
              </a:rPr>
              <a:t>Xander Smead, Yicheng Wang, Daniel Rong, Zhaojie Yin, Anna Kafrune</a:t>
            </a:r>
            <a:endParaRPr sz="2400">
              <a:solidFill>
                <a:srgbClr val="FFFFFF"/>
              </a:solidFill>
              <a:latin typeface="Proxima Nova"/>
              <a:ea typeface="Proxima Nova"/>
              <a:cs typeface="Proxima Nova"/>
              <a:sym typeface="Proxima Nov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pic>
        <p:nvPicPr>
          <p:cNvPr id="120" name="Google Shape;120;p22"/>
          <p:cNvPicPr preferRelativeResize="0"/>
          <p:nvPr/>
        </p:nvPicPr>
        <p:blipFill>
          <a:blip r:embed="rId3">
            <a:alphaModFix/>
          </a:blip>
          <a:stretch>
            <a:fillRect/>
          </a:stretch>
        </p:blipFill>
        <p:spPr>
          <a:xfrm>
            <a:off x="152400" y="152400"/>
            <a:ext cx="2254231" cy="4838700"/>
          </a:xfrm>
          <a:prstGeom prst="rect">
            <a:avLst/>
          </a:prstGeom>
          <a:noFill/>
          <a:ln>
            <a:noFill/>
          </a:ln>
        </p:spPr>
      </p:pic>
      <p:pic>
        <p:nvPicPr>
          <p:cNvPr id="121" name="Google Shape;121;p22"/>
          <p:cNvPicPr preferRelativeResize="0"/>
          <p:nvPr/>
        </p:nvPicPr>
        <p:blipFill>
          <a:blip r:embed="rId4">
            <a:alphaModFix/>
          </a:blip>
          <a:stretch>
            <a:fillRect/>
          </a:stretch>
        </p:blipFill>
        <p:spPr>
          <a:xfrm>
            <a:off x="2573306" y="1730850"/>
            <a:ext cx="6432568" cy="3260257"/>
          </a:xfrm>
          <a:prstGeom prst="rect">
            <a:avLst/>
          </a:prstGeom>
          <a:noFill/>
          <a:ln>
            <a:noFill/>
          </a:ln>
        </p:spPr>
      </p:pic>
      <p:sp>
        <p:nvSpPr>
          <p:cNvPr id="122" name="Google Shape;122;p22"/>
          <p:cNvSpPr txBox="1"/>
          <p:nvPr/>
        </p:nvSpPr>
        <p:spPr>
          <a:xfrm>
            <a:off x="3261975" y="682850"/>
            <a:ext cx="4423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Proxima Nova"/>
                <a:ea typeface="Proxima Nova"/>
                <a:cs typeface="Proxima Nova"/>
                <a:sym typeface="Proxima Nova"/>
              </a:rPr>
              <a:t>Examples of how we collect our data</a:t>
            </a:r>
            <a:endParaRPr sz="1800">
              <a:solidFill>
                <a:schemeClr val="dk1"/>
              </a:solidFill>
              <a:latin typeface="Proxima Nova"/>
              <a:ea typeface="Proxima Nova"/>
              <a:cs typeface="Proxima Nova"/>
              <a:sym typeface="Proxima Nov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dk2"/>
                </a:solidFill>
              </a:rPr>
              <a:t>Calculator</a:t>
            </a:r>
            <a:endParaRPr b="1">
              <a:solidFill>
                <a:schemeClr val="dk2"/>
              </a:solidFill>
            </a:endParaRPr>
          </a:p>
        </p:txBody>
      </p:sp>
      <p:sp>
        <p:nvSpPr>
          <p:cNvPr id="128" name="Google Shape;128;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Block 4 data</a:t>
            </a:r>
            <a:endParaRPr>
              <a:solidFill>
                <a:schemeClr val="dk1"/>
              </a:solidFill>
            </a:endParaRPr>
          </a:p>
        </p:txBody>
      </p:sp>
      <p:pic>
        <p:nvPicPr>
          <p:cNvPr id="129" name="Google Shape;129;p23"/>
          <p:cNvPicPr preferRelativeResize="0"/>
          <p:nvPr/>
        </p:nvPicPr>
        <p:blipFill>
          <a:blip r:embed="rId3">
            <a:alphaModFix/>
          </a:blip>
          <a:stretch>
            <a:fillRect/>
          </a:stretch>
        </p:blipFill>
        <p:spPr>
          <a:xfrm>
            <a:off x="4064023" y="449398"/>
            <a:ext cx="4543750" cy="42446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p24"/>
          <p:cNvPicPr preferRelativeResize="0"/>
          <p:nvPr/>
        </p:nvPicPr>
        <p:blipFill rotWithShape="1">
          <a:blip r:embed="rId3">
            <a:alphaModFix/>
          </a:blip>
          <a:srcRect b="0" l="23218" r="0" t="0"/>
          <a:stretch/>
        </p:blipFill>
        <p:spPr>
          <a:xfrm>
            <a:off x="4697175" y="0"/>
            <a:ext cx="3837225" cy="4991099"/>
          </a:xfrm>
          <a:prstGeom prst="rect">
            <a:avLst/>
          </a:prstGeom>
          <a:noFill/>
          <a:ln>
            <a:noFill/>
          </a:ln>
        </p:spPr>
      </p:pic>
      <p:sp>
        <p:nvSpPr>
          <p:cNvPr id="135" name="Google Shape;135;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dk2"/>
                </a:solidFill>
              </a:rPr>
              <a:t>Calculator</a:t>
            </a:r>
            <a:endParaRPr b="1">
              <a:solidFill>
                <a:schemeClr val="dk2"/>
              </a:solidFill>
            </a:endParaRPr>
          </a:p>
        </p:txBody>
      </p:sp>
      <p:sp>
        <p:nvSpPr>
          <p:cNvPr id="136" name="Google Shape;136;p24"/>
          <p:cNvSpPr txBox="1"/>
          <p:nvPr>
            <p:ph idx="1" type="body"/>
          </p:nvPr>
        </p:nvSpPr>
        <p:spPr>
          <a:xfrm>
            <a:off x="311700" y="847675"/>
            <a:ext cx="4047000" cy="1202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Uses the yearly inflation in the US to calculate what the </a:t>
            </a:r>
            <a:r>
              <a:rPr lang="en">
                <a:solidFill>
                  <a:schemeClr val="dk1"/>
                </a:solidFill>
              </a:rPr>
              <a:t>properties</a:t>
            </a:r>
            <a:r>
              <a:rPr lang="en">
                <a:solidFill>
                  <a:schemeClr val="dk1"/>
                </a:solidFill>
              </a:rPr>
              <a:t>’ </a:t>
            </a:r>
            <a:r>
              <a:rPr lang="en">
                <a:solidFill>
                  <a:schemeClr val="dk1"/>
                </a:solidFill>
              </a:rPr>
              <a:t>appraisal</a:t>
            </a:r>
            <a:r>
              <a:rPr lang="en">
                <a:solidFill>
                  <a:schemeClr val="dk1"/>
                </a:solidFill>
              </a:rPr>
              <a:t> </a:t>
            </a:r>
            <a:r>
              <a:rPr lang="en">
                <a:solidFill>
                  <a:schemeClr val="dk1"/>
                </a:solidFill>
              </a:rPr>
              <a:t>value would be in 2020.</a:t>
            </a:r>
            <a:endParaRPr>
              <a:solidFill>
                <a:schemeClr val="dk1"/>
              </a:solidFill>
            </a:endParaRPr>
          </a:p>
        </p:txBody>
      </p:sp>
      <p:sp>
        <p:nvSpPr>
          <p:cNvPr id="137" name="Google Shape;137;p24"/>
          <p:cNvSpPr/>
          <p:nvPr/>
        </p:nvSpPr>
        <p:spPr>
          <a:xfrm>
            <a:off x="6157450" y="76200"/>
            <a:ext cx="409200" cy="49149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4"/>
          <p:cNvSpPr/>
          <p:nvPr/>
        </p:nvSpPr>
        <p:spPr>
          <a:xfrm>
            <a:off x="7813400" y="76200"/>
            <a:ext cx="650700" cy="49149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9" name="Google Shape;139;p24"/>
          <p:cNvPicPr preferRelativeResize="0"/>
          <p:nvPr/>
        </p:nvPicPr>
        <p:blipFill>
          <a:blip r:embed="rId4">
            <a:alphaModFix/>
          </a:blip>
          <a:stretch>
            <a:fillRect/>
          </a:stretch>
        </p:blipFill>
        <p:spPr>
          <a:xfrm>
            <a:off x="912450" y="1928825"/>
            <a:ext cx="3244650" cy="30622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id="144" name="Google Shape;144;p25"/>
          <p:cNvPicPr preferRelativeResize="0"/>
          <p:nvPr/>
        </p:nvPicPr>
        <p:blipFill rotWithShape="1">
          <a:blip r:embed="rId3">
            <a:alphaModFix/>
          </a:blip>
          <a:srcRect b="60218" l="50000" r="34169" t="0"/>
          <a:stretch/>
        </p:blipFill>
        <p:spPr>
          <a:xfrm>
            <a:off x="8" y="863550"/>
            <a:ext cx="1533116" cy="3416400"/>
          </a:xfrm>
          <a:prstGeom prst="rect">
            <a:avLst/>
          </a:prstGeom>
          <a:noFill/>
          <a:ln>
            <a:noFill/>
          </a:ln>
        </p:spPr>
      </p:pic>
      <p:pic>
        <p:nvPicPr>
          <p:cNvPr id="145" name="Google Shape;145;p25"/>
          <p:cNvPicPr preferRelativeResize="0"/>
          <p:nvPr/>
        </p:nvPicPr>
        <p:blipFill rotWithShape="1">
          <a:blip r:embed="rId4">
            <a:alphaModFix/>
          </a:blip>
          <a:srcRect b="0" l="0" r="0" t="4122"/>
          <a:stretch/>
        </p:blipFill>
        <p:spPr>
          <a:xfrm>
            <a:off x="2009775" y="470375"/>
            <a:ext cx="6668361" cy="2500175"/>
          </a:xfrm>
          <a:prstGeom prst="rect">
            <a:avLst/>
          </a:prstGeom>
          <a:noFill/>
          <a:ln>
            <a:noFill/>
          </a:ln>
        </p:spPr>
      </p:pic>
      <p:sp>
        <p:nvSpPr>
          <p:cNvPr id="146" name="Google Shape;146;p25"/>
          <p:cNvSpPr/>
          <p:nvPr/>
        </p:nvSpPr>
        <p:spPr>
          <a:xfrm>
            <a:off x="1441800" y="1017725"/>
            <a:ext cx="450300" cy="140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7" name="Google Shape;147;p25"/>
          <p:cNvPicPr preferRelativeResize="0"/>
          <p:nvPr/>
        </p:nvPicPr>
        <p:blipFill rotWithShape="1">
          <a:blip r:embed="rId5">
            <a:alphaModFix/>
          </a:blip>
          <a:srcRect b="94945" l="52763" r="1588" t="976"/>
          <a:stretch/>
        </p:blipFill>
        <p:spPr>
          <a:xfrm>
            <a:off x="5351888" y="3479450"/>
            <a:ext cx="2935225" cy="310896"/>
          </a:xfrm>
          <a:prstGeom prst="rect">
            <a:avLst/>
          </a:prstGeom>
          <a:noFill/>
          <a:ln>
            <a:noFill/>
          </a:ln>
        </p:spPr>
      </p:pic>
      <p:pic>
        <p:nvPicPr>
          <p:cNvPr id="148" name="Google Shape;148;p25"/>
          <p:cNvPicPr preferRelativeResize="0"/>
          <p:nvPr/>
        </p:nvPicPr>
        <p:blipFill rotWithShape="1">
          <a:blip r:embed="rId5">
            <a:alphaModFix/>
          </a:blip>
          <a:srcRect b="9304" l="53286" r="0" t="86522"/>
          <a:stretch/>
        </p:blipFill>
        <p:spPr>
          <a:xfrm>
            <a:off x="5385550" y="3857700"/>
            <a:ext cx="2798100" cy="238631"/>
          </a:xfrm>
          <a:prstGeom prst="rect">
            <a:avLst/>
          </a:prstGeom>
          <a:noFill/>
          <a:ln>
            <a:noFill/>
          </a:ln>
        </p:spPr>
      </p:pic>
      <p:cxnSp>
        <p:nvCxnSpPr>
          <p:cNvPr id="149" name="Google Shape;149;p25"/>
          <p:cNvCxnSpPr/>
          <p:nvPr/>
        </p:nvCxnSpPr>
        <p:spPr>
          <a:xfrm>
            <a:off x="5420075" y="3776250"/>
            <a:ext cx="2798100" cy="14100"/>
          </a:xfrm>
          <a:prstGeom prst="straightConnector1">
            <a:avLst/>
          </a:prstGeom>
          <a:noFill/>
          <a:ln cap="flat" cmpd="sng" w="9525">
            <a:solidFill>
              <a:schemeClr val="dk2"/>
            </a:solidFill>
            <a:prstDash val="solid"/>
            <a:round/>
            <a:headEnd len="med" w="med" type="none"/>
            <a:tailEnd len="med" w="med" type="none"/>
          </a:ln>
        </p:spPr>
      </p:cxnSp>
      <p:cxnSp>
        <p:nvCxnSpPr>
          <p:cNvPr id="150" name="Google Shape;150;p25"/>
          <p:cNvCxnSpPr/>
          <p:nvPr/>
        </p:nvCxnSpPr>
        <p:spPr>
          <a:xfrm>
            <a:off x="5409538" y="4838600"/>
            <a:ext cx="2798100" cy="14100"/>
          </a:xfrm>
          <a:prstGeom prst="straightConnector1">
            <a:avLst/>
          </a:prstGeom>
          <a:noFill/>
          <a:ln cap="flat" cmpd="sng" w="9525">
            <a:solidFill>
              <a:schemeClr val="dk2"/>
            </a:solidFill>
            <a:prstDash val="solid"/>
            <a:round/>
            <a:headEnd len="med" w="med" type="none"/>
            <a:tailEnd len="med" w="med" type="none"/>
          </a:ln>
        </p:spPr>
      </p:cxnSp>
      <p:sp>
        <p:nvSpPr>
          <p:cNvPr id="151" name="Google Shape;151;p25"/>
          <p:cNvSpPr/>
          <p:nvPr/>
        </p:nvSpPr>
        <p:spPr>
          <a:xfrm>
            <a:off x="5627500" y="4084225"/>
            <a:ext cx="2090100" cy="310800"/>
          </a:xfrm>
          <a:prstGeom prst="curvedUpArrow">
            <a:avLst>
              <a:gd fmla="val 25000" name="adj1"/>
              <a:gd fmla="val 50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5"/>
          <p:cNvSpPr txBox="1"/>
          <p:nvPr/>
        </p:nvSpPr>
        <p:spPr>
          <a:xfrm>
            <a:off x="5485750" y="4282063"/>
            <a:ext cx="2798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2"/>
                </a:solidFill>
                <a:latin typeface="Proxima Nova"/>
                <a:ea typeface="Proxima Nova"/>
                <a:cs typeface="Proxima Nova"/>
                <a:sym typeface="Proxima Nova"/>
              </a:rPr>
              <a:t>appraised      		what it would </a:t>
            </a:r>
            <a:endParaRPr b="1" sz="1100">
              <a:solidFill>
                <a:schemeClr val="dk2"/>
              </a:solidFill>
              <a:latin typeface="Proxima Nova"/>
              <a:ea typeface="Proxima Nova"/>
              <a:cs typeface="Proxima Nova"/>
              <a:sym typeface="Proxima Nova"/>
            </a:endParaRPr>
          </a:p>
          <a:p>
            <a:pPr indent="0" lvl="0" marL="0" rtl="0" algn="l">
              <a:spcBef>
                <a:spcPts val="0"/>
              </a:spcBef>
              <a:spcAft>
                <a:spcPts val="0"/>
              </a:spcAft>
              <a:buNone/>
            </a:pPr>
            <a:r>
              <a:rPr b="1" lang="en" sz="1100">
                <a:solidFill>
                  <a:schemeClr val="dk2"/>
                </a:solidFill>
                <a:latin typeface="Proxima Nova"/>
                <a:ea typeface="Proxima Nova"/>
                <a:cs typeface="Proxima Nova"/>
                <a:sym typeface="Proxima Nova"/>
              </a:rPr>
              <a:t>value			be in 2020</a:t>
            </a:r>
            <a:endParaRPr b="1" sz="1100">
              <a:solidFill>
                <a:schemeClr val="dk2"/>
              </a:solidFill>
              <a:latin typeface="Proxima Nova"/>
              <a:ea typeface="Proxima Nova"/>
              <a:cs typeface="Proxima Nova"/>
              <a:sym typeface="Proxima Nov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pic>
        <p:nvPicPr>
          <p:cNvPr id="157" name="Google Shape;157;p26"/>
          <p:cNvPicPr preferRelativeResize="0"/>
          <p:nvPr/>
        </p:nvPicPr>
        <p:blipFill rotWithShape="1">
          <a:blip r:embed="rId3">
            <a:alphaModFix/>
          </a:blip>
          <a:srcRect b="60218" l="50000" r="34169" t="0"/>
          <a:stretch/>
        </p:blipFill>
        <p:spPr>
          <a:xfrm>
            <a:off x="8" y="863550"/>
            <a:ext cx="1533116" cy="3416400"/>
          </a:xfrm>
          <a:prstGeom prst="rect">
            <a:avLst/>
          </a:prstGeom>
          <a:noFill/>
          <a:ln>
            <a:noFill/>
          </a:ln>
        </p:spPr>
      </p:pic>
      <p:pic>
        <p:nvPicPr>
          <p:cNvPr id="158" name="Google Shape;158;p26"/>
          <p:cNvPicPr preferRelativeResize="0"/>
          <p:nvPr/>
        </p:nvPicPr>
        <p:blipFill rotWithShape="1">
          <a:blip r:embed="rId4">
            <a:alphaModFix/>
          </a:blip>
          <a:srcRect b="94945" l="52763" r="1588" t="976"/>
          <a:stretch/>
        </p:blipFill>
        <p:spPr>
          <a:xfrm>
            <a:off x="5351463" y="3434312"/>
            <a:ext cx="2935225" cy="310896"/>
          </a:xfrm>
          <a:prstGeom prst="rect">
            <a:avLst/>
          </a:prstGeom>
          <a:noFill/>
          <a:ln>
            <a:noFill/>
          </a:ln>
        </p:spPr>
      </p:pic>
      <p:pic>
        <p:nvPicPr>
          <p:cNvPr id="159" name="Google Shape;159;p26"/>
          <p:cNvPicPr preferRelativeResize="0"/>
          <p:nvPr/>
        </p:nvPicPr>
        <p:blipFill rotWithShape="1">
          <a:blip r:embed="rId4">
            <a:alphaModFix/>
          </a:blip>
          <a:srcRect b="4452" l="54414" r="0" t="90531"/>
          <a:stretch/>
        </p:blipFill>
        <p:spPr>
          <a:xfrm>
            <a:off x="5422950" y="3762875"/>
            <a:ext cx="2688376" cy="295399"/>
          </a:xfrm>
          <a:prstGeom prst="rect">
            <a:avLst/>
          </a:prstGeom>
          <a:noFill/>
          <a:ln>
            <a:noFill/>
          </a:ln>
        </p:spPr>
      </p:pic>
      <p:sp>
        <p:nvSpPr>
          <p:cNvPr id="160" name="Google Shape;160;p26"/>
          <p:cNvSpPr/>
          <p:nvPr/>
        </p:nvSpPr>
        <p:spPr>
          <a:xfrm rot="1485134">
            <a:off x="989138" y="1399146"/>
            <a:ext cx="890624" cy="140007"/>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1" name="Google Shape;161;p26"/>
          <p:cNvPicPr preferRelativeResize="0"/>
          <p:nvPr/>
        </p:nvPicPr>
        <p:blipFill rotWithShape="1">
          <a:blip r:embed="rId5">
            <a:alphaModFix/>
          </a:blip>
          <a:srcRect b="21240" l="0" r="0" t="756"/>
          <a:stretch/>
        </p:blipFill>
        <p:spPr>
          <a:xfrm>
            <a:off x="1944300" y="406425"/>
            <a:ext cx="6919049" cy="2310500"/>
          </a:xfrm>
          <a:prstGeom prst="rect">
            <a:avLst/>
          </a:prstGeom>
          <a:noFill/>
          <a:ln>
            <a:noFill/>
          </a:ln>
        </p:spPr>
      </p:pic>
      <p:cxnSp>
        <p:nvCxnSpPr>
          <p:cNvPr id="162" name="Google Shape;162;p26"/>
          <p:cNvCxnSpPr/>
          <p:nvPr/>
        </p:nvCxnSpPr>
        <p:spPr>
          <a:xfrm>
            <a:off x="5449013" y="3722675"/>
            <a:ext cx="2798100" cy="14100"/>
          </a:xfrm>
          <a:prstGeom prst="straightConnector1">
            <a:avLst/>
          </a:prstGeom>
          <a:noFill/>
          <a:ln cap="flat" cmpd="sng" w="9525">
            <a:solidFill>
              <a:schemeClr val="dk2"/>
            </a:solidFill>
            <a:prstDash val="solid"/>
            <a:round/>
            <a:headEnd len="med" w="med" type="none"/>
            <a:tailEnd len="med" w="med" type="none"/>
          </a:ln>
        </p:spPr>
      </p:cxnSp>
      <p:cxnSp>
        <p:nvCxnSpPr>
          <p:cNvPr id="163" name="Google Shape;163;p26"/>
          <p:cNvCxnSpPr/>
          <p:nvPr/>
        </p:nvCxnSpPr>
        <p:spPr>
          <a:xfrm>
            <a:off x="5468013" y="4758950"/>
            <a:ext cx="2798100" cy="14100"/>
          </a:xfrm>
          <a:prstGeom prst="straightConnector1">
            <a:avLst/>
          </a:prstGeom>
          <a:noFill/>
          <a:ln cap="flat" cmpd="sng" w="9525">
            <a:solidFill>
              <a:schemeClr val="dk2"/>
            </a:solidFill>
            <a:prstDash val="solid"/>
            <a:round/>
            <a:headEnd len="med" w="med" type="none"/>
            <a:tailEnd len="med" w="med" type="none"/>
          </a:ln>
        </p:spPr>
      </p:cxnSp>
      <p:sp>
        <p:nvSpPr>
          <p:cNvPr id="164" name="Google Shape;164;p26"/>
          <p:cNvSpPr/>
          <p:nvPr/>
        </p:nvSpPr>
        <p:spPr>
          <a:xfrm>
            <a:off x="5666975" y="4054363"/>
            <a:ext cx="2090100" cy="310800"/>
          </a:xfrm>
          <a:prstGeom prst="curvedUpArrow">
            <a:avLst>
              <a:gd fmla="val 25000" name="adj1"/>
              <a:gd fmla="val 50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6"/>
          <p:cNvSpPr txBox="1"/>
          <p:nvPr/>
        </p:nvSpPr>
        <p:spPr>
          <a:xfrm>
            <a:off x="5496225" y="4276500"/>
            <a:ext cx="2798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2"/>
                </a:solidFill>
                <a:latin typeface="Proxima Nova"/>
                <a:ea typeface="Proxima Nova"/>
                <a:cs typeface="Proxima Nova"/>
                <a:sym typeface="Proxima Nova"/>
              </a:rPr>
              <a:t>appraised      		what it would </a:t>
            </a:r>
            <a:endParaRPr b="1" sz="1100">
              <a:solidFill>
                <a:schemeClr val="dk2"/>
              </a:solidFill>
              <a:latin typeface="Proxima Nova"/>
              <a:ea typeface="Proxima Nova"/>
              <a:cs typeface="Proxima Nova"/>
              <a:sym typeface="Proxima Nova"/>
            </a:endParaRPr>
          </a:p>
          <a:p>
            <a:pPr indent="0" lvl="0" marL="0" rtl="0" algn="l">
              <a:spcBef>
                <a:spcPts val="0"/>
              </a:spcBef>
              <a:spcAft>
                <a:spcPts val="0"/>
              </a:spcAft>
              <a:buNone/>
            </a:pPr>
            <a:r>
              <a:rPr b="1" lang="en" sz="1100">
                <a:solidFill>
                  <a:schemeClr val="dk2"/>
                </a:solidFill>
                <a:latin typeface="Proxima Nova"/>
                <a:ea typeface="Proxima Nova"/>
                <a:cs typeface="Proxima Nova"/>
                <a:sym typeface="Proxima Nova"/>
              </a:rPr>
              <a:t>value			be in 2020</a:t>
            </a:r>
            <a:endParaRPr b="1" sz="1100">
              <a:solidFill>
                <a:schemeClr val="dk2"/>
              </a:solidFill>
              <a:latin typeface="Proxima Nova"/>
              <a:ea typeface="Proxima Nova"/>
              <a:cs typeface="Proxima Nova"/>
              <a:sym typeface="Proxima Nov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pic>
        <p:nvPicPr>
          <p:cNvPr id="170" name="Google Shape;170;p27"/>
          <p:cNvPicPr preferRelativeResize="0"/>
          <p:nvPr/>
        </p:nvPicPr>
        <p:blipFill rotWithShape="1">
          <a:blip r:embed="rId3">
            <a:alphaModFix/>
          </a:blip>
          <a:srcRect b="60218" l="50000" r="34169" t="0"/>
          <a:stretch/>
        </p:blipFill>
        <p:spPr>
          <a:xfrm>
            <a:off x="8" y="863550"/>
            <a:ext cx="1533116" cy="3416400"/>
          </a:xfrm>
          <a:prstGeom prst="rect">
            <a:avLst/>
          </a:prstGeom>
          <a:noFill/>
          <a:ln>
            <a:noFill/>
          </a:ln>
        </p:spPr>
      </p:pic>
      <p:pic>
        <p:nvPicPr>
          <p:cNvPr id="171" name="Google Shape;171;p27"/>
          <p:cNvPicPr preferRelativeResize="0"/>
          <p:nvPr/>
        </p:nvPicPr>
        <p:blipFill rotWithShape="1">
          <a:blip r:embed="rId4">
            <a:alphaModFix/>
          </a:blip>
          <a:srcRect b="94945" l="52763" r="1588" t="976"/>
          <a:stretch/>
        </p:blipFill>
        <p:spPr>
          <a:xfrm>
            <a:off x="5376738" y="3412075"/>
            <a:ext cx="2935225" cy="310896"/>
          </a:xfrm>
          <a:prstGeom prst="rect">
            <a:avLst/>
          </a:prstGeom>
          <a:noFill/>
          <a:ln>
            <a:noFill/>
          </a:ln>
        </p:spPr>
      </p:pic>
      <p:pic>
        <p:nvPicPr>
          <p:cNvPr id="172" name="Google Shape;172;p27"/>
          <p:cNvPicPr preferRelativeResize="0"/>
          <p:nvPr/>
        </p:nvPicPr>
        <p:blipFill rotWithShape="1">
          <a:blip r:embed="rId5">
            <a:alphaModFix/>
          </a:blip>
          <a:srcRect b="0" l="0" r="0" t="3006"/>
          <a:stretch/>
        </p:blipFill>
        <p:spPr>
          <a:xfrm>
            <a:off x="2087125" y="352175"/>
            <a:ext cx="6477992" cy="2959675"/>
          </a:xfrm>
          <a:prstGeom prst="rect">
            <a:avLst/>
          </a:prstGeom>
          <a:noFill/>
          <a:ln>
            <a:noFill/>
          </a:ln>
        </p:spPr>
      </p:pic>
      <p:pic>
        <p:nvPicPr>
          <p:cNvPr id="173" name="Google Shape;173;p27"/>
          <p:cNvPicPr preferRelativeResize="0"/>
          <p:nvPr/>
        </p:nvPicPr>
        <p:blipFill rotWithShape="1">
          <a:blip r:embed="rId4">
            <a:alphaModFix/>
          </a:blip>
          <a:srcRect b="37756" l="52554" r="0" t="58196"/>
          <a:stretch/>
        </p:blipFill>
        <p:spPr>
          <a:xfrm>
            <a:off x="5345400" y="3813475"/>
            <a:ext cx="2798100" cy="238315"/>
          </a:xfrm>
          <a:prstGeom prst="rect">
            <a:avLst/>
          </a:prstGeom>
          <a:noFill/>
          <a:ln>
            <a:noFill/>
          </a:ln>
        </p:spPr>
      </p:pic>
      <p:cxnSp>
        <p:nvCxnSpPr>
          <p:cNvPr id="174" name="Google Shape;174;p27"/>
          <p:cNvCxnSpPr/>
          <p:nvPr/>
        </p:nvCxnSpPr>
        <p:spPr>
          <a:xfrm>
            <a:off x="5444925" y="3708875"/>
            <a:ext cx="2798100" cy="14100"/>
          </a:xfrm>
          <a:prstGeom prst="straightConnector1">
            <a:avLst/>
          </a:prstGeom>
          <a:noFill/>
          <a:ln cap="flat" cmpd="sng" w="9525">
            <a:solidFill>
              <a:schemeClr val="dk2"/>
            </a:solidFill>
            <a:prstDash val="solid"/>
            <a:round/>
            <a:headEnd len="med" w="med" type="none"/>
            <a:tailEnd len="med" w="med" type="none"/>
          </a:ln>
        </p:spPr>
      </p:cxnSp>
      <p:sp>
        <p:nvSpPr>
          <p:cNvPr id="175" name="Google Shape;175;p27"/>
          <p:cNvSpPr/>
          <p:nvPr/>
        </p:nvSpPr>
        <p:spPr>
          <a:xfrm>
            <a:off x="5644250" y="4051800"/>
            <a:ext cx="2090100" cy="310800"/>
          </a:xfrm>
          <a:prstGeom prst="curvedUpArrow">
            <a:avLst>
              <a:gd fmla="val 25000" name="adj1"/>
              <a:gd fmla="val 50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7"/>
          <p:cNvSpPr txBox="1"/>
          <p:nvPr/>
        </p:nvSpPr>
        <p:spPr>
          <a:xfrm>
            <a:off x="5507775" y="4237175"/>
            <a:ext cx="2798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2"/>
                </a:solidFill>
                <a:latin typeface="Proxima Nova"/>
                <a:ea typeface="Proxima Nova"/>
                <a:cs typeface="Proxima Nova"/>
                <a:sym typeface="Proxima Nova"/>
              </a:rPr>
              <a:t>appraised      		what it would </a:t>
            </a:r>
            <a:endParaRPr b="1" sz="1100">
              <a:solidFill>
                <a:schemeClr val="dk2"/>
              </a:solidFill>
              <a:latin typeface="Proxima Nova"/>
              <a:ea typeface="Proxima Nova"/>
              <a:cs typeface="Proxima Nova"/>
              <a:sym typeface="Proxima Nova"/>
            </a:endParaRPr>
          </a:p>
          <a:p>
            <a:pPr indent="0" lvl="0" marL="0" rtl="0" algn="l">
              <a:spcBef>
                <a:spcPts val="0"/>
              </a:spcBef>
              <a:spcAft>
                <a:spcPts val="0"/>
              </a:spcAft>
              <a:buNone/>
            </a:pPr>
            <a:r>
              <a:rPr b="1" lang="en" sz="1100">
                <a:solidFill>
                  <a:schemeClr val="dk2"/>
                </a:solidFill>
                <a:latin typeface="Proxima Nova"/>
                <a:ea typeface="Proxima Nova"/>
                <a:cs typeface="Proxima Nova"/>
                <a:sym typeface="Proxima Nova"/>
              </a:rPr>
              <a:t>value			be in 2020</a:t>
            </a:r>
            <a:endParaRPr b="1" sz="1100">
              <a:solidFill>
                <a:schemeClr val="dk2"/>
              </a:solidFill>
              <a:latin typeface="Proxima Nova"/>
              <a:ea typeface="Proxima Nova"/>
              <a:cs typeface="Proxima Nova"/>
              <a:sym typeface="Proxima Nova"/>
            </a:endParaRPr>
          </a:p>
        </p:txBody>
      </p:sp>
      <p:sp>
        <p:nvSpPr>
          <p:cNvPr id="177" name="Google Shape;177;p27"/>
          <p:cNvSpPr/>
          <p:nvPr/>
        </p:nvSpPr>
        <p:spPr>
          <a:xfrm>
            <a:off x="644700" y="1689700"/>
            <a:ext cx="1387500" cy="168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8" name="Google Shape;178;p27"/>
          <p:cNvCxnSpPr/>
          <p:nvPr/>
        </p:nvCxnSpPr>
        <p:spPr>
          <a:xfrm>
            <a:off x="5468013" y="4758950"/>
            <a:ext cx="2798100" cy="141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dk2"/>
                </a:solidFill>
              </a:rPr>
              <a:t>Theoretical</a:t>
            </a:r>
            <a:r>
              <a:rPr b="1" lang="en">
                <a:solidFill>
                  <a:schemeClr val="dk2"/>
                </a:solidFill>
              </a:rPr>
              <a:t> future use</a:t>
            </a:r>
            <a:endParaRPr b="1">
              <a:solidFill>
                <a:schemeClr val="dk2"/>
              </a:solidFill>
            </a:endParaRPr>
          </a:p>
        </p:txBody>
      </p:sp>
      <p:sp>
        <p:nvSpPr>
          <p:cNvPr id="184" name="Google Shape;184;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Comparing the </a:t>
            </a:r>
            <a:r>
              <a:rPr lang="en">
                <a:solidFill>
                  <a:schemeClr val="dk1"/>
                </a:solidFill>
              </a:rPr>
              <a:t>differences between old and new parcel data</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Assembling all our findings into a Google Colab notebook</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Comparing how much Asheville paid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Look into other factors to better approximate property appreciation</a:t>
            </a:r>
            <a:endParaRPr>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dk2"/>
                </a:solidFill>
              </a:rPr>
              <a:t>Impact of Urban</a:t>
            </a:r>
            <a:r>
              <a:rPr lang="en"/>
              <a:t> </a:t>
            </a:r>
            <a:r>
              <a:rPr b="1" lang="en">
                <a:solidFill>
                  <a:schemeClr val="dk2"/>
                </a:solidFill>
              </a:rPr>
              <a:t>Renewal</a:t>
            </a:r>
            <a:endParaRPr/>
          </a:p>
        </p:txBody>
      </p:sp>
      <p:sp>
        <p:nvSpPr>
          <p:cNvPr id="190" name="Google Shape;190;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Urban renewal is not exclusive to Asheville</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It is a method that has been used by other cities to take property, </a:t>
            </a:r>
            <a:r>
              <a:rPr lang="en">
                <a:solidFill>
                  <a:schemeClr val="dk1"/>
                </a:solidFill>
              </a:rPr>
              <a:t>disproportionately from African American communities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This is just one example of systemic racism</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It is important to recognize and reflect on injustices of the past in order to progress</a:t>
            </a:r>
            <a:endParaRPr>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0"/>
          <p:cNvSpPr txBox="1"/>
          <p:nvPr>
            <p:ph type="title"/>
          </p:nvPr>
        </p:nvSpPr>
        <p:spPr>
          <a:xfrm>
            <a:off x="0" y="0"/>
            <a:ext cx="9144000" cy="5061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en" sz="4000">
                <a:solidFill>
                  <a:schemeClr val="dk2"/>
                </a:solidFill>
              </a:rPr>
              <a:t>Thank you!</a:t>
            </a:r>
            <a:endParaRPr b="1" sz="4000">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dk2"/>
                </a:solidFill>
              </a:rPr>
              <a:t>Background on Urban Renewal </a:t>
            </a:r>
            <a:endParaRPr b="1">
              <a:solidFill>
                <a:schemeClr val="dk2"/>
              </a:solidFill>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Took place from 60’s-90’s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East Riverside was the neighborhood most heavily affected by the urban renewal projects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This neighborhood housed more than 50% of the </a:t>
            </a:r>
            <a:r>
              <a:rPr lang="en">
                <a:solidFill>
                  <a:schemeClr val="dk1"/>
                </a:solidFill>
              </a:rPr>
              <a:t>city's </a:t>
            </a:r>
            <a:r>
              <a:rPr lang="en">
                <a:solidFill>
                  <a:schemeClr val="dk1"/>
                </a:solidFill>
              </a:rPr>
              <a:t>African American residents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The city of Asheville used the power of eminent domain to uproot African American families and businesses, taking away homeownership, and affecting generational wealth </a:t>
            </a:r>
            <a:endParaRPr>
              <a:solidFill>
                <a:schemeClr val="dk1"/>
              </a:solidFill>
            </a:endParaRPr>
          </a:p>
          <a:p>
            <a:pPr indent="0" lvl="0" marL="457200" rtl="0" algn="l">
              <a:spcBef>
                <a:spcPts val="1200"/>
              </a:spcBef>
              <a:spcAft>
                <a:spcPts val="1200"/>
              </a:spcAft>
              <a:buNone/>
            </a:pPr>
            <a:r>
              <a:t/>
            </a:r>
            <a:endParaRPr>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dk2"/>
                </a:solidFill>
              </a:rPr>
              <a:t>Methods that we used</a:t>
            </a:r>
            <a:endParaRPr b="1">
              <a:solidFill>
                <a:schemeClr val="dk2"/>
              </a:solidFill>
            </a:endParaRPr>
          </a:p>
        </p:txBody>
      </p:sp>
      <p:sp>
        <p:nvSpPr>
          <p:cNvPr id="72" name="Google Shape;72;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We used QGIS to match up the parcel division map from the 60’s with a map of the parcels how they are today. With this we were able to tell how the individual parcels from the 60’s were combined into larger parcels today and could compare the values that way.</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We collected metadata about the parcels such as their </a:t>
            </a:r>
            <a:r>
              <a:rPr lang="en">
                <a:solidFill>
                  <a:schemeClr val="dk1"/>
                </a:solidFill>
              </a:rPr>
              <a:t>appraisal</a:t>
            </a:r>
            <a:r>
              <a:rPr lang="en">
                <a:solidFill>
                  <a:schemeClr val="dk1"/>
                </a:solidFill>
              </a:rPr>
              <a:t> rates in order to use that information for our interest calculations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We coded a calculator using </a:t>
            </a:r>
            <a:r>
              <a:rPr lang="en">
                <a:solidFill>
                  <a:schemeClr val="dk1"/>
                </a:solidFill>
              </a:rPr>
              <a:t>python</a:t>
            </a:r>
            <a:r>
              <a:rPr lang="en">
                <a:solidFill>
                  <a:schemeClr val="dk1"/>
                </a:solidFill>
              </a:rPr>
              <a:t> that took each properties value from the 60’s and calculated the value that it would have today based on </a:t>
            </a:r>
            <a:r>
              <a:rPr lang="en">
                <a:solidFill>
                  <a:schemeClr val="dk1"/>
                </a:solidFill>
              </a:rPr>
              <a:t>inflation</a:t>
            </a:r>
            <a:r>
              <a:rPr lang="en">
                <a:solidFill>
                  <a:schemeClr val="dk1"/>
                </a:solidFill>
              </a:rPr>
              <a:t> rates. </a:t>
            </a: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dk2"/>
                </a:solidFill>
              </a:rPr>
              <a:t>QGIS</a:t>
            </a:r>
            <a:endParaRPr b="1">
              <a:solidFill>
                <a:schemeClr val="dk2"/>
              </a:solidFill>
            </a:endParaRPr>
          </a:p>
        </p:txBody>
      </p:sp>
      <p:sp>
        <p:nvSpPr>
          <p:cNvPr id="78" name="Google Shape;78;p16"/>
          <p:cNvSpPr txBox="1"/>
          <p:nvPr>
            <p:ph idx="1" type="body"/>
          </p:nvPr>
        </p:nvSpPr>
        <p:spPr>
          <a:xfrm>
            <a:off x="5143500" y="1185325"/>
            <a:ext cx="3688800" cy="346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This is the entire map containing the data we have for the whole city of Asheville. The yellow </a:t>
            </a:r>
            <a:r>
              <a:rPr lang="en">
                <a:solidFill>
                  <a:srgbClr val="000000"/>
                </a:solidFill>
              </a:rPr>
              <a:t>circle</a:t>
            </a:r>
            <a:r>
              <a:rPr lang="en">
                <a:solidFill>
                  <a:srgbClr val="000000"/>
                </a:solidFill>
              </a:rPr>
              <a:t> shows block 4, the part that we have been worked with. </a:t>
            </a:r>
            <a:endParaRPr>
              <a:solidFill>
                <a:srgbClr val="000000"/>
              </a:solidFill>
            </a:endParaRPr>
          </a:p>
          <a:p>
            <a:pPr indent="0" lvl="0" marL="0" rtl="0" algn="l">
              <a:spcBef>
                <a:spcPts val="1200"/>
              </a:spcBef>
              <a:spcAft>
                <a:spcPts val="1200"/>
              </a:spcAft>
              <a:buNone/>
            </a:pPr>
            <a:r>
              <a:rPr lang="en">
                <a:solidFill>
                  <a:srgbClr val="000000"/>
                </a:solidFill>
              </a:rPr>
              <a:t>Our methods could, potentially, be reproduced for the rest of the city to calculate the stolen wealth from every single property that was repossessed. </a:t>
            </a:r>
            <a:endParaRPr>
              <a:solidFill>
                <a:srgbClr val="000000"/>
              </a:solidFill>
            </a:endParaRPr>
          </a:p>
        </p:txBody>
      </p:sp>
      <p:pic>
        <p:nvPicPr>
          <p:cNvPr id="79" name="Google Shape;79;p16"/>
          <p:cNvPicPr preferRelativeResize="0"/>
          <p:nvPr/>
        </p:nvPicPr>
        <p:blipFill>
          <a:blip r:embed="rId3">
            <a:alphaModFix/>
          </a:blip>
          <a:stretch>
            <a:fillRect/>
          </a:stretch>
        </p:blipFill>
        <p:spPr>
          <a:xfrm>
            <a:off x="311697" y="1067801"/>
            <a:ext cx="4621154" cy="3757251"/>
          </a:xfrm>
          <a:prstGeom prst="rect">
            <a:avLst/>
          </a:prstGeom>
          <a:noFill/>
          <a:ln>
            <a:noFill/>
          </a:ln>
        </p:spPr>
      </p:pic>
      <p:sp>
        <p:nvSpPr>
          <p:cNvPr id="80" name="Google Shape;80;p16"/>
          <p:cNvSpPr/>
          <p:nvPr/>
        </p:nvSpPr>
        <p:spPr>
          <a:xfrm>
            <a:off x="2709325" y="1185325"/>
            <a:ext cx="571500" cy="572700"/>
          </a:xfrm>
          <a:prstGeom prst="ellipse">
            <a:avLst/>
          </a:prstGeom>
          <a:noFill/>
          <a:ln cap="flat" cmpd="sng" w="2857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dk2"/>
                </a:solidFill>
              </a:rPr>
              <a:t>QGIS</a:t>
            </a:r>
            <a:endParaRPr b="1">
              <a:solidFill>
                <a:schemeClr val="dk2"/>
              </a:solidFill>
            </a:endParaRPr>
          </a:p>
        </p:txBody>
      </p:sp>
      <p:pic>
        <p:nvPicPr>
          <p:cNvPr id="86" name="Google Shape;86;p17"/>
          <p:cNvPicPr preferRelativeResize="0"/>
          <p:nvPr/>
        </p:nvPicPr>
        <p:blipFill>
          <a:blip r:embed="rId3">
            <a:alphaModFix/>
          </a:blip>
          <a:stretch>
            <a:fillRect/>
          </a:stretch>
        </p:blipFill>
        <p:spPr>
          <a:xfrm>
            <a:off x="192373" y="1442198"/>
            <a:ext cx="5352725" cy="3340550"/>
          </a:xfrm>
          <a:prstGeom prst="rect">
            <a:avLst/>
          </a:prstGeom>
          <a:noFill/>
          <a:ln>
            <a:noFill/>
          </a:ln>
        </p:spPr>
      </p:pic>
      <p:sp>
        <p:nvSpPr>
          <p:cNvPr id="87" name="Google Shape;87;p17"/>
          <p:cNvSpPr txBox="1"/>
          <p:nvPr/>
        </p:nvSpPr>
        <p:spPr>
          <a:xfrm>
            <a:off x="5372100" y="281000"/>
            <a:ext cx="3771900" cy="415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1500">
              <a:latin typeface="Proxima Nova"/>
              <a:ea typeface="Proxima Nova"/>
              <a:cs typeface="Proxima Nova"/>
              <a:sym typeface="Proxima Nova"/>
            </a:endParaRPr>
          </a:p>
        </p:txBody>
      </p:sp>
      <p:pic>
        <p:nvPicPr>
          <p:cNvPr id="88" name="Google Shape;88;p17"/>
          <p:cNvPicPr preferRelativeResize="0"/>
          <p:nvPr/>
        </p:nvPicPr>
        <p:blipFill>
          <a:blip r:embed="rId4">
            <a:alphaModFix/>
          </a:blip>
          <a:stretch>
            <a:fillRect/>
          </a:stretch>
        </p:blipFill>
        <p:spPr>
          <a:xfrm>
            <a:off x="5875200" y="2481200"/>
            <a:ext cx="3116400" cy="230156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graphicFrame>
        <p:nvGraphicFramePr>
          <p:cNvPr id="93" name="Google Shape;93;p18"/>
          <p:cNvGraphicFramePr/>
          <p:nvPr/>
        </p:nvGraphicFramePr>
        <p:xfrm>
          <a:off x="373675" y="1179100"/>
          <a:ext cx="3000000" cy="3000000"/>
        </p:xfrm>
        <a:graphic>
          <a:graphicData uri="http://schemas.openxmlformats.org/drawingml/2006/table">
            <a:tbl>
              <a:tblPr>
                <a:noFill/>
                <a:tableStyleId>{194132CD-76C2-48D9-8681-E01AD013834D}</a:tableStyleId>
              </a:tblPr>
              <a:tblGrid>
                <a:gridCol w="1564400"/>
                <a:gridCol w="1564400"/>
                <a:gridCol w="1606725"/>
                <a:gridCol w="1522075"/>
                <a:gridCol w="1564400"/>
              </a:tblGrid>
              <a:tr h="396200">
                <a:tc>
                  <a:txBody>
                    <a:bodyPr/>
                    <a:lstStyle/>
                    <a:p>
                      <a:pPr indent="0" lvl="0" marL="0" rtl="0" algn="l">
                        <a:lnSpc>
                          <a:spcPct val="115000"/>
                        </a:lnSpc>
                        <a:spcBef>
                          <a:spcPts val="0"/>
                        </a:spcBef>
                        <a:spcAft>
                          <a:spcPts val="0"/>
                        </a:spcAft>
                        <a:buNone/>
                      </a:pPr>
                      <a:r>
                        <a:rPr b="1" lang="en" sz="1000">
                          <a:latin typeface="Times New Roman"/>
                          <a:ea typeface="Times New Roman"/>
                          <a:cs typeface="Times New Roman"/>
                          <a:sym typeface="Times New Roman"/>
                        </a:rPr>
                        <a:t>object_id</a:t>
                      </a:r>
                      <a:endParaRPr b="1" sz="10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b="1" lang="en" sz="1000">
                          <a:latin typeface="Times New Roman"/>
                          <a:ea typeface="Times New Roman"/>
                          <a:cs typeface="Times New Roman"/>
                          <a:sym typeface="Times New Roman"/>
                        </a:rPr>
                        <a:t>Parcel Collection</a:t>
                      </a:r>
                      <a:endParaRPr b="1" sz="10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b="1" lang="en" sz="1000">
                          <a:latin typeface="Times New Roman"/>
                          <a:ea typeface="Times New Roman"/>
                          <a:cs typeface="Times New Roman"/>
                          <a:sym typeface="Times New Roman"/>
                        </a:rPr>
                        <a:t>Price_60s</a:t>
                      </a:r>
                      <a:endParaRPr b="1" sz="10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b="1" lang="en" sz="1000">
                          <a:latin typeface="Times New Roman"/>
                          <a:ea typeface="Times New Roman"/>
                          <a:cs typeface="Times New Roman"/>
                          <a:sym typeface="Times New Roman"/>
                        </a:rPr>
                        <a:t>Price_nowadays</a:t>
                      </a:r>
                      <a:endParaRPr b="1" sz="10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b="1" lang="en" sz="1000">
                          <a:latin typeface="Times New Roman"/>
                          <a:ea typeface="Times New Roman"/>
                          <a:cs typeface="Times New Roman"/>
                          <a:sym typeface="Times New Roman"/>
                        </a:rPr>
                        <a:t>Value Growth Ratio</a:t>
                      </a:r>
                      <a:endParaRPr b="1" sz="1000">
                        <a:latin typeface="Times New Roman"/>
                        <a:ea typeface="Times New Roman"/>
                        <a:cs typeface="Times New Roman"/>
                        <a:sym typeface="Times New Roman"/>
                      </a:endParaRPr>
                    </a:p>
                  </a:txBody>
                  <a:tcPr marT="91425" marB="91425" marR="91425" marL="91425"/>
                </a:tc>
              </a:tr>
              <a:tr h="822925">
                <a:tc>
                  <a:txBody>
                    <a:bodyPr/>
                    <a:lstStyle/>
                    <a:p>
                      <a:pPr indent="0" lvl="0" marL="0" rtl="0" algn="l">
                        <a:lnSpc>
                          <a:spcPct val="115000"/>
                        </a:lnSpc>
                        <a:spcBef>
                          <a:spcPts val="0"/>
                        </a:spcBef>
                        <a:spcAft>
                          <a:spcPts val="0"/>
                        </a:spcAft>
                        <a:buNone/>
                      </a:pPr>
                      <a:r>
                        <a:rPr lang="en" sz="1000">
                          <a:latin typeface="Times New Roman"/>
                          <a:ea typeface="Times New Roman"/>
                          <a:cs typeface="Times New Roman"/>
                          <a:sym typeface="Times New Roman"/>
                        </a:rPr>
                        <a:t>54664</a:t>
                      </a:r>
                      <a:endParaRPr sz="1000">
                        <a:latin typeface="Times New Roman"/>
                        <a:ea typeface="Times New Roman"/>
                        <a:cs typeface="Times New Roman"/>
                        <a:sym typeface="Times New Roman"/>
                      </a:endParaRPr>
                    </a:p>
                  </a:txBody>
                  <a:tcPr marT="91425" marB="91425" marR="91425" marL="91425"/>
                </a:tc>
                <a:tc>
                  <a:txBody>
                    <a:bodyPr/>
                    <a:lstStyle/>
                    <a:p>
                      <a:pPr indent="0" lvl="0" marL="0" rtl="0" algn="l">
                        <a:lnSpc>
                          <a:spcPct val="115000"/>
                        </a:lnSpc>
                        <a:spcBef>
                          <a:spcPts val="0"/>
                        </a:spcBef>
                        <a:spcAft>
                          <a:spcPts val="0"/>
                        </a:spcAft>
                        <a:buNone/>
                      </a:pPr>
                      <a:r>
                        <a:rPr lang="en" sz="1000">
                          <a:latin typeface="Times New Roman"/>
                          <a:ea typeface="Times New Roman"/>
                          <a:cs typeface="Times New Roman"/>
                          <a:sym typeface="Times New Roman"/>
                        </a:rPr>
                        <a:t>4-14，4-15，4-16</a:t>
                      </a:r>
                      <a:endParaRPr sz="1000">
                        <a:latin typeface="Times New Roman"/>
                        <a:ea typeface="Times New Roman"/>
                        <a:cs typeface="Times New Roman"/>
                        <a:sym typeface="Times New Roman"/>
                      </a:endParaRPr>
                    </a:p>
                  </a:txBody>
                  <a:tcPr marT="91425" marB="91425" marR="91425" marL="91425"/>
                </a:tc>
                <a:tc>
                  <a:txBody>
                    <a:bodyPr/>
                    <a:lstStyle/>
                    <a:p>
                      <a:pPr indent="457200" lvl="0" marL="914400" rtl="0" algn="l">
                        <a:lnSpc>
                          <a:spcPct val="115000"/>
                        </a:lnSpc>
                        <a:spcBef>
                          <a:spcPts val="0"/>
                        </a:spcBef>
                        <a:spcAft>
                          <a:spcPts val="0"/>
                        </a:spcAft>
                        <a:buNone/>
                      </a:pPr>
                      <a:r>
                        <a:t/>
                      </a:r>
                      <a:endParaRPr sz="1000">
                        <a:latin typeface="Times New Roman"/>
                        <a:ea typeface="Times New Roman"/>
                        <a:cs typeface="Times New Roman"/>
                        <a:sym typeface="Times New Roman"/>
                      </a:endParaRPr>
                    </a:p>
                    <a:p>
                      <a:pPr indent="457200" lvl="0" marL="914400" rtl="0" algn="l">
                        <a:lnSpc>
                          <a:spcPct val="115000"/>
                        </a:lnSpc>
                        <a:spcBef>
                          <a:spcPts val="0"/>
                        </a:spcBef>
                        <a:spcAft>
                          <a:spcPts val="0"/>
                        </a:spcAft>
                        <a:buNone/>
                      </a:pPr>
                      <a:r>
                        <a:t/>
                      </a:r>
                      <a:endParaRPr sz="10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000">
                          <a:latin typeface="Times New Roman"/>
                          <a:ea typeface="Times New Roman"/>
                          <a:cs typeface="Times New Roman"/>
                          <a:sym typeface="Times New Roman"/>
                        </a:rPr>
                        <a:t> </a:t>
                      </a:r>
                      <a:r>
                        <a:rPr lang="en" sz="1000">
                          <a:latin typeface="Times New Roman"/>
                          <a:ea typeface="Times New Roman"/>
                          <a:cs typeface="Times New Roman"/>
                          <a:sym typeface="Times New Roman"/>
                        </a:rPr>
                        <a:t>2</a:t>
                      </a:r>
                      <a:r>
                        <a:rPr lang="en" sz="1000">
                          <a:latin typeface="Times New Roman"/>
                          <a:ea typeface="Times New Roman"/>
                          <a:cs typeface="Times New Roman"/>
                          <a:sym typeface="Times New Roman"/>
                        </a:rPr>
                        <a:t>4,450</a:t>
                      </a:r>
                      <a:endParaRPr sz="1000">
                        <a:latin typeface="Times New Roman"/>
                        <a:ea typeface="Times New Roman"/>
                        <a:cs typeface="Times New Roman"/>
                        <a:sym typeface="Times New Roman"/>
                      </a:endParaRPr>
                    </a:p>
                  </a:txBody>
                  <a:tcPr marT="91425" marB="91425" marR="91425" marL="91425"/>
                </a:tc>
                <a:tc>
                  <a:txBody>
                    <a:bodyPr/>
                    <a:lstStyle/>
                    <a:p>
                      <a:pPr indent="0" lvl="0" marL="0" rtl="0" algn="l">
                        <a:lnSpc>
                          <a:spcPct val="115000"/>
                        </a:lnSpc>
                        <a:spcBef>
                          <a:spcPts val="0"/>
                        </a:spcBef>
                        <a:spcAft>
                          <a:spcPts val="0"/>
                        </a:spcAft>
                        <a:buNone/>
                      </a:pPr>
                      <a:r>
                        <a:rPr lang="en" sz="1000">
                          <a:latin typeface="Times New Roman"/>
                          <a:ea typeface="Times New Roman"/>
                          <a:cs typeface="Times New Roman"/>
                          <a:sym typeface="Times New Roman"/>
                        </a:rPr>
                        <a:t>251,200</a:t>
                      </a:r>
                      <a:endParaRPr sz="800">
                        <a:latin typeface="Times New Roman"/>
                        <a:ea typeface="Times New Roman"/>
                        <a:cs typeface="Times New Roman"/>
                        <a:sym typeface="Times New Roman"/>
                      </a:endParaRPr>
                    </a:p>
                  </a:txBody>
                  <a:tcPr marT="91425" marB="91425" marR="91425" marL="91425"/>
                </a:tc>
                <a:tc>
                  <a:txBody>
                    <a:bodyPr/>
                    <a:lstStyle/>
                    <a:p>
                      <a:pPr indent="0" lvl="0" marL="0" rtl="0" algn="r">
                        <a:lnSpc>
                          <a:spcPct val="115000"/>
                        </a:lnSpc>
                        <a:spcBef>
                          <a:spcPts val="0"/>
                        </a:spcBef>
                        <a:spcAft>
                          <a:spcPts val="0"/>
                        </a:spcAft>
                        <a:buNone/>
                      </a:pPr>
                      <a:r>
                        <a:rPr lang="en" sz="1000">
                          <a:latin typeface="Times New Roman"/>
                          <a:ea typeface="Times New Roman"/>
                          <a:cs typeface="Times New Roman"/>
                          <a:sym typeface="Times New Roman"/>
                        </a:rPr>
                        <a:t>1027%</a:t>
                      </a:r>
                      <a:endParaRPr sz="1000">
                        <a:latin typeface="Times New Roman"/>
                        <a:ea typeface="Times New Roman"/>
                        <a:cs typeface="Times New Roman"/>
                        <a:sym typeface="Times New Roman"/>
                      </a:endParaRPr>
                    </a:p>
                  </a:txBody>
                  <a:tcPr marT="91425" marB="91425" marR="91425" marL="91425"/>
                </a:tc>
              </a:tr>
              <a:tr h="396200">
                <a:tc>
                  <a:txBody>
                    <a:bodyPr/>
                    <a:lstStyle/>
                    <a:p>
                      <a:pPr indent="0" lvl="0" marL="0" rtl="0" algn="l">
                        <a:lnSpc>
                          <a:spcPct val="115000"/>
                        </a:lnSpc>
                        <a:spcBef>
                          <a:spcPts val="0"/>
                        </a:spcBef>
                        <a:spcAft>
                          <a:spcPts val="0"/>
                        </a:spcAft>
                        <a:buNone/>
                      </a:pPr>
                      <a:r>
                        <a:rPr lang="en" sz="1000">
                          <a:latin typeface="Times New Roman"/>
                          <a:ea typeface="Times New Roman"/>
                          <a:cs typeface="Times New Roman"/>
                          <a:sym typeface="Times New Roman"/>
                        </a:rPr>
                        <a:t>54674</a:t>
                      </a:r>
                      <a:endParaRPr sz="1000">
                        <a:latin typeface="Times New Roman"/>
                        <a:ea typeface="Times New Roman"/>
                        <a:cs typeface="Times New Roman"/>
                        <a:sym typeface="Times New Roman"/>
                      </a:endParaRPr>
                    </a:p>
                  </a:txBody>
                  <a:tcPr marT="91425" marB="91425" marR="91425" marL="91425"/>
                </a:tc>
                <a:tc>
                  <a:txBody>
                    <a:bodyPr/>
                    <a:lstStyle/>
                    <a:p>
                      <a:pPr indent="0" lvl="0" marL="0" rtl="0" algn="l">
                        <a:lnSpc>
                          <a:spcPct val="115000"/>
                        </a:lnSpc>
                        <a:spcBef>
                          <a:spcPts val="0"/>
                        </a:spcBef>
                        <a:spcAft>
                          <a:spcPts val="0"/>
                        </a:spcAft>
                        <a:buNone/>
                      </a:pPr>
                      <a:r>
                        <a:rPr lang="en" sz="1000">
                          <a:latin typeface="Times New Roman"/>
                          <a:ea typeface="Times New Roman"/>
                          <a:cs typeface="Times New Roman"/>
                          <a:sym typeface="Times New Roman"/>
                        </a:rPr>
                        <a:t>4-17</a:t>
                      </a:r>
                      <a:endParaRPr sz="1000">
                        <a:latin typeface="Times New Roman"/>
                        <a:ea typeface="Times New Roman"/>
                        <a:cs typeface="Times New Roman"/>
                        <a:sym typeface="Times New Roman"/>
                      </a:endParaRPr>
                    </a:p>
                  </a:txBody>
                  <a:tcPr marT="91425" marB="91425" marR="91425" marL="91425"/>
                </a:tc>
                <a:tc>
                  <a:txBody>
                    <a:bodyPr/>
                    <a:lstStyle/>
                    <a:p>
                      <a:pPr indent="0" lvl="0" marL="0" rtl="0" algn="l">
                        <a:lnSpc>
                          <a:spcPct val="115000"/>
                        </a:lnSpc>
                        <a:spcBef>
                          <a:spcPts val="0"/>
                        </a:spcBef>
                        <a:spcAft>
                          <a:spcPts val="0"/>
                        </a:spcAft>
                        <a:buNone/>
                      </a:pPr>
                      <a:r>
                        <a:rPr lang="en" sz="1000">
                          <a:latin typeface="Times New Roman"/>
                          <a:ea typeface="Times New Roman"/>
                          <a:cs typeface="Times New Roman"/>
                          <a:sym typeface="Times New Roman"/>
                        </a:rPr>
                        <a:t>83,000</a:t>
                      </a:r>
                      <a:endParaRPr sz="1000">
                        <a:latin typeface="Times New Roman"/>
                        <a:ea typeface="Times New Roman"/>
                        <a:cs typeface="Times New Roman"/>
                        <a:sym typeface="Times New Roman"/>
                      </a:endParaRPr>
                    </a:p>
                  </a:txBody>
                  <a:tcPr marT="91425" marB="91425" marR="91425" marL="91425"/>
                </a:tc>
                <a:tc>
                  <a:txBody>
                    <a:bodyPr/>
                    <a:lstStyle/>
                    <a:p>
                      <a:pPr indent="0" lvl="0" marL="0" rtl="0" algn="l">
                        <a:lnSpc>
                          <a:spcPct val="115000"/>
                        </a:lnSpc>
                        <a:spcBef>
                          <a:spcPts val="0"/>
                        </a:spcBef>
                        <a:spcAft>
                          <a:spcPts val="0"/>
                        </a:spcAft>
                        <a:buNone/>
                      </a:pPr>
                      <a:r>
                        <a:rPr lang="en" sz="1000">
                          <a:latin typeface="Times New Roman"/>
                          <a:ea typeface="Times New Roman"/>
                          <a:cs typeface="Times New Roman"/>
                          <a:sym typeface="Times New Roman"/>
                        </a:rPr>
                        <a:t>1,292,900</a:t>
                      </a:r>
                      <a:endParaRPr sz="1000">
                        <a:latin typeface="Times New Roman"/>
                        <a:ea typeface="Times New Roman"/>
                        <a:cs typeface="Times New Roman"/>
                        <a:sym typeface="Times New Roman"/>
                      </a:endParaRPr>
                    </a:p>
                  </a:txBody>
                  <a:tcPr marT="91425" marB="91425" marR="91425" marL="91425"/>
                </a:tc>
                <a:tc>
                  <a:txBody>
                    <a:bodyPr/>
                    <a:lstStyle/>
                    <a:p>
                      <a:pPr indent="0" lvl="0" marL="0" rtl="0" algn="r">
                        <a:lnSpc>
                          <a:spcPct val="115000"/>
                        </a:lnSpc>
                        <a:spcBef>
                          <a:spcPts val="0"/>
                        </a:spcBef>
                        <a:spcAft>
                          <a:spcPts val="0"/>
                        </a:spcAft>
                        <a:buNone/>
                      </a:pPr>
                      <a:r>
                        <a:rPr lang="en" sz="1000">
                          <a:latin typeface="Times New Roman"/>
                          <a:ea typeface="Times New Roman"/>
                          <a:cs typeface="Times New Roman"/>
                          <a:sym typeface="Times New Roman"/>
                        </a:rPr>
                        <a:t>1557%</a:t>
                      </a:r>
                      <a:endParaRPr sz="1000">
                        <a:latin typeface="Times New Roman"/>
                        <a:ea typeface="Times New Roman"/>
                        <a:cs typeface="Times New Roman"/>
                        <a:sym typeface="Times New Roman"/>
                      </a:endParaRPr>
                    </a:p>
                  </a:txBody>
                  <a:tcPr marT="91425" marB="91425" marR="91425" marL="91425"/>
                </a:tc>
              </a:tr>
              <a:tr h="396200">
                <a:tc>
                  <a:txBody>
                    <a:bodyPr/>
                    <a:lstStyle/>
                    <a:p>
                      <a:pPr indent="0" lvl="0" marL="0" rtl="0" algn="l">
                        <a:lnSpc>
                          <a:spcPct val="115000"/>
                        </a:lnSpc>
                        <a:spcBef>
                          <a:spcPts val="0"/>
                        </a:spcBef>
                        <a:spcAft>
                          <a:spcPts val="0"/>
                        </a:spcAft>
                        <a:buNone/>
                      </a:pPr>
                      <a:r>
                        <a:rPr lang="en" sz="1000">
                          <a:latin typeface="Times New Roman"/>
                          <a:ea typeface="Times New Roman"/>
                          <a:cs typeface="Times New Roman"/>
                          <a:sym typeface="Times New Roman"/>
                        </a:rPr>
                        <a:t>54667</a:t>
                      </a:r>
                      <a:endParaRPr sz="10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4-10</a:t>
                      </a:r>
                      <a:endParaRPr sz="1000">
                        <a:latin typeface="Times New Roman"/>
                        <a:ea typeface="Times New Roman"/>
                        <a:cs typeface="Times New Roman"/>
                        <a:sym typeface="Times New Roman"/>
                      </a:endParaRPr>
                    </a:p>
                  </a:txBody>
                  <a:tcPr marT="91425" marB="91425" marR="91425" marL="91425"/>
                </a:tc>
                <a:tc>
                  <a:txBody>
                    <a:bodyPr/>
                    <a:lstStyle/>
                    <a:p>
                      <a:pPr indent="0" lvl="0" marL="0" rtl="0" algn="l">
                        <a:lnSpc>
                          <a:spcPct val="115000"/>
                        </a:lnSpc>
                        <a:spcBef>
                          <a:spcPts val="0"/>
                        </a:spcBef>
                        <a:spcAft>
                          <a:spcPts val="0"/>
                        </a:spcAft>
                        <a:buNone/>
                      </a:pPr>
                      <a:r>
                        <a:rPr lang="en" sz="1000">
                          <a:latin typeface="Times New Roman"/>
                          <a:ea typeface="Times New Roman"/>
                          <a:cs typeface="Times New Roman"/>
                          <a:sym typeface="Times New Roman"/>
                        </a:rPr>
                        <a:t>17,000</a:t>
                      </a:r>
                      <a:endParaRPr sz="1000">
                        <a:latin typeface="Times New Roman"/>
                        <a:ea typeface="Times New Roman"/>
                        <a:cs typeface="Times New Roman"/>
                        <a:sym typeface="Times New Roman"/>
                      </a:endParaRPr>
                    </a:p>
                  </a:txBody>
                  <a:tcPr marT="91425" marB="91425" marR="91425" marL="91425"/>
                </a:tc>
                <a:tc>
                  <a:txBody>
                    <a:bodyPr/>
                    <a:lstStyle/>
                    <a:p>
                      <a:pPr indent="0" lvl="0" marL="0" rtl="0" algn="l">
                        <a:lnSpc>
                          <a:spcPct val="115000"/>
                        </a:lnSpc>
                        <a:spcBef>
                          <a:spcPts val="0"/>
                        </a:spcBef>
                        <a:spcAft>
                          <a:spcPts val="0"/>
                        </a:spcAft>
                        <a:buNone/>
                      </a:pPr>
                      <a:r>
                        <a:rPr lang="en" sz="1000">
                          <a:latin typeface="Times New Roman"/>
                          <a:ea typeface="Times New Roman"/>
                          <a:cs typeface="Times New Roman"/>
                          <a:sym typeface="Times New Roman"/>
                        </a:rPr>
                        <a:t>74,500</a:t>
                      </a:r>
                      <a:endParaRPr sz="1000">
                        <a:latin typeface="Times New Roman"/>
                        <a:ea typeface="Times New Roman"/>
                        <a:cs typeface="Times New Roman"/>
                        <a:sym typeface="Times New Roman"/>
                      </a:endParaRPr>
                    </a:p>
                  </a:txBody>
                  <a:tcPr marT="91425" marB="91425" marR="91425" marL="91425"/>
                </a:tc>
                <a:tc>
                  <a:txBody>
                    <a:bodyPr/>
                    <a:lstStyle/>
                    <a:p>
                      <a:pPr indent="0" lvl="0" marL="0" rtl="0" algn="r">
                        <a:lnSpc>
                          <a:spcPct val="115000"/>
                        </a:lnSpc>
                        <a:spcBef>
                          <a:spcPts val="0"/>
                        </a:spcBef>
                        <a:spcAft>
                          <a:spcPts val="0"/>
                        </a:spcAft>
                        <a:buNone/>
                      </a:pPr>
                      <a:r>
                        <a:rPr lang="en" sz="1000">
                          <a:latin typeface="Times New Roman"/>
                          <a:ea typeface="Times New Roman"/>
                          <a:cs typeface="Times New Roman"/>
                          <a:sym typeface="Times New Roman"/>
                        </a:rPr>
                        <a:t>438%</a:t>
                      </a:r>
                      <a:endParaRPr sz="1000">
                        <a:latin typeface="Times New Roman"/>
                        <a:ea typeface="Times New Roman"/>
                        <a:cs typeface="Times New Roman"/>
                        <a:sym typeface="Times New Roman"/>
                      </a:endParaRPr>
                    </a:p>
                  </a:txBody>
                  <a:tcPr marT="91425" marB="91425" marR="91425" marL="91425"/>
                </a:tc>
              </a:tr>
            </a:tbl>
          </a:graphicData>
        </a:graphic>
      </p:graphicFrame>
      <p:sp>
        <p:nvSpPr>
          <p:cNvPr id="94" name="Google Shape;94;p18"/>
          <p:cNvSpPr txBox="1"/>
          <p:nvPr>
            <p:ph type="title"/>
          </p:nvPr>
        </p:nvSpPr>
        <p:spPr>
          <a:xfrm>
            <a:off x="589325" y="2417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dk2"/>
                </a:solidFill>
              </a:rPr>
              <a:t>QGIS</a:t>
            </a:r>
            <a:endParaRPr b="1">
              <a:solidFill>
                <a:schemeClr val="dk2"/>
              </a:solidFill>
            </a:endParaRPr>
          </a:p>
        </p:txBody>
      </p:sp>
      <p:sp>
        <p:nvSpPr>
          <p:cNvPr id="95" name="Google Shape;95;p18"/>
          <p:cNvSpPr txBox="1"/>
          <p:nvPr/>
        </p:nvSpPr>
        <p:spPr>
          <a:xfrm>
            <a:off x="550775" y="3555350"/>
            <a:ext cx="6963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Here are some tables comparing the values of the selected parcels nowadays with those of the 1960s.</a:t>
            </a:r>
            <a:endParaRPr>
              <a:latin typeface="Proxima Nova"/>
              <a:ea typeface="Proxima Nova"/>
              <a:cs typeface="Proxima Nova"/>
              <a:sym typeface="Proxima Nov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dk2"/>
                </a:solidFill>
              </a:rPr>
              <a:t>QGIS</a:t>
            </a:r>
            <a:endParaRPr b="1">
              <a:solidFill>
                <a:schemeClr val="dk2"/>
              </a:solidFill>
            </a:endParaRPr>
          </a:p>
        </p:txBody>
      </p:sp>
      <p:pic>
        <p:nvPicPr>
          <p:cNvPr id="101" name="Google Shape;101;p19"/>
          <p:cNvPicPr preferRelativeResize="0"/>
          <p:nvPr/>
        </p:nvPicPr>
        <p:blipFill>
          <a:blip r:embed="rId3">
            <a:alphaModFix/>
          </a:blip>
          <a:stretch>
            <a:fillRect/>
          </a:stretch>
        </p:blipFill>
        <p:spPr>
          <a:xfrm>
            <a:off x="78113" y="931350"/>
            <a:ext cx="4257675" cy="2714625"/>
          </a:xfrm>
          <a:prstGeom prst="rect">
            <a:avLst/>
          </a:prstGeom>
          <a:noFill/>
          <a:ln>
            <a:noFill/>
          </a:ln>
        </p:spPr>
      </p:pic>
      <p:sp>
        <p:nvSpPr>
          <p:cNvPr id="102" name="Google Shape;102;p19"/>
          <p:cNvSpPr txBox="1"/>
          <p:nvPr/>
        </p:nvSpPr>
        <p:spPr>
          <a:xfrm>
            <a:off x="4827575" y="1188200"/>
            <a:ext cx="3221400" cy="156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Proxima Nova"/>
                <a:ea typeface="Proxima Nova"/>
                <a:cs typeface="Proxima Nova"/>
                <a:sym typeface="Proxima Nova"/>
              </a:rPr>
              <a:t>This illustrates the change in value across block 4. We can see that the value appreciation is close to 4 times as much</a:t>
            </a:r>
            <a:endParaRPr sz="1800">
              <a:solidFill>
                <a:schemeClr val="dk1"/>
              </a:solidFill>
              <a:latin typeface="Proxima Nova"/>
              <a:ea typeface="Proxima Nova"/>
              <a:cs typeface="Proxima Nova"/>
              <a:sym typeface="Proxima Nova"/>
            </a:endParaRPr>
          </a:p>
        </p:txBody>
      </p:sp>
      <p:sp>
        <p:nvSpPr>
          <p:cNvPr id="103" name="Google Shape;103;p19"/>
          <p:cNvSpPr txBox="1"/>
          <p:nvPr/>
        </p:nvSpPr>
        <p:spPr>
          <a:xfrm>
            <a:off x="5000225" y="3112475"/>
            <a:ext cx="3221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 on Data</a:t>
            </a:r>
            <a:endParaRPr/>
          </a:p>
        </p:txBody>
      </p:sp>
      <p:sp>
        <p:nvSpPr>
          <p:cNvPr id="109" name="Google Shape;109;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t/>
            </a:r>
            <a:endParaRPr>
              <a:solidFill>
                <a:srgbClr val="2D3B45"/>
              </a:solidFill>
              <a:highlight>
                <a:schemeClr val="lt1"/>
              </a:highlight>
            </a:endParaRPr>
          </a:p>
          <a:p>
            <a:pPr indent="-342900" lvl="0" marL="457200" rtl="0" algn="l">
              <a:spcBef>
                <a:spcPts val="0"/>
              </a:spcBef>
              <a:spcAft>
                <a:spcPts val="0"/>
              </a:spcAft>
              <a:buClr>
                <a:srgbClr val="2D3B45"/>
              </a:buClr>
              <a:buSzPts val="1800"/>
              <a:buChar char="●"/>
            </a:pPr>
            <a:r>
              <a:rPr lang="en">
                <a:solidFill>
                  <a:srgbClr val="2D3B45"/>
                </a:solidFill>
                <a:highlight>
                  <a:schemeClr val="lt1"/>
                </a:highlight>
              </a:rPr>
              <a:t>Most documents are official city files.</a:t>
            </a:r>
            <a:endParaRPr>
              <a:solidFill>
                <a:srgbClr val="2D3B45"/>
              </a:solidFill>
              <a:highlight>
                <a:schemeClr val="lt1"/>
              </a:highlight>
            </a:endParaRPr>
          </a:p>
          <a:p>
            <a:pPr indent="-342900" lvl="0" marL="457200" rtl="0" algn="l">
              <a:spcBef>
                <a:spcPts val="0"/>
              </a:spcBef>
              <a:spcAft>
                <a:spcPts val="0"/>
              </a:spcAft>
              <a:buClr>
                <a:srgbClr val="2D3B45"/>
              </a:buClr>
              <a:buSzPts val="1800"/>
              <a:buChar char="●"/>
            </a:pPr>
            <a:r>
              <a:rPr lang="en">
                <a:solidFill>
                  <a:srgbClr val="2D3B45"/>
                </a:solidFill>
                <a:highlight>
                  <a:schemeClr val="lt1"/>
                </a:highlight>
              </a:rPr>
              <a:t>60 scanned pages from Block 53-Parcel 1, which covers 9 buildings in total (1 business and 17 families)</a:t>
            </a:r>
            <a:endParaRPr>
              <a:solidFill>
                <a:srgbClr val="2D3B45"/>
              </a:solidFill>
              <a:highlight>
                <a:schemeClr val="lt1"/>
              </a:highlight>
            </a:endParaRPr>
          </a:p>
          <a:p>
            <a:pPr indent="-342900" lvl="0" marL="457200" rtl="0" algn="l">
              <a:spcBef>
                <a:spcPts val="0"/>
              </a:spcBef>
              <a:spcAft>
                <a:spcPts val="0"/>
              </a:spcAft>
              <a:buClr>
                <a:srgbClr val="2D3B45"/>
              </a:buClr>
              <a:buSzPts val="1800"/>
              <a:buChar char="●"/>
            </a:pPr>
            <a:r>
              <a:rPr lang="en">
                <a:solidFill>
                  <a:srgbClr val="2D3B45"/>
                </a:solidFill>
                <a:highlight>
                  <a:schemeClr val="lt1"/>
                </a:highlight>
              </a:rPr>
              <a:t>Rental agreements, establishment of rental charges, deeds, claims for relocation payments, descriptions of improvements property inspections, and photos</a:t>
            </a:r>
            <a:endParaRPr>
              <a:solidFill>
                <a:srgbClr val="2D3B45"/>
              </a:solidFill>
              <a:highlight>
                <a:schemeClr val="lt1"/>
              </a:highlight>
            </a:endParaRPr>
          </a:p>
          <a:p>
            <a:pPr indent="-342900" lvl="0" marL="457200" rtl="0" algn="l">
              <a:spcBef>
                <a:spcPts val="0"/>
              </a:spcBef>
              <a:spcAft>
                <a:spcPts val="0"/>
              </a:spcAft>
              <a:buClr>
                <a:srgbClr val="2D3B45"/>
              </a:buClr>
              <a:buSzPts val="1800"/>
              <a:buChar char="●"/>
            </a:pPr>
            <a:r>
              <a:rPr lang="en">
                <a:solidFill>
                  <a:srgbClr val="2D3B45"/>
                </a:solidFill>
                <a:highlight>
                  <a:schemeClr val="lt1"/>
                </a:highlight>
              </a:rPr>
              <a:t>Scanned Map</a:t>
            </a:r>
            <a:endParaRPr>
              <a:solidFill>
                <a:srgbClr val="2D3B45"/>
              </a:solidFill>
              <a:highlight>
                <a:schemeClr val="lt1"/>
              </a:highlight>
            </a:endParaRPr>
          </a:p>
          <a:p>
            <a:pPr indent="-342900" lvl="0" marL="457200" rtl="0" algn="l">
              <a:spcBef>
                <a:spcPts val="0"/>
              </a:spcBef>
              <a:spcAft>
                <a:spcPts val="0"/>
              </a:spcAft>
              <a:buClr>
                <a:srgbClr val="2D3B45"/>
              </a:buClr>
              <a:buSzPts val="1800"/>
              <a:buChar char="●"/>
            </a:pPr>
            <a:r>
              <a:rPr lang="en">
                <a:solidFill>
                  <a:srgbClr val="2D3B45"/>
                </a:solidFill>
                <a:highlight>
                  <a:schemeClr val="lt1"/>
                </a:highlight>
              </a:rPr>
              <a:t>Significance: Documentation that proves the relocation of a large number of Asheville citizens from their homes. </a:t>
            </a:r>
            <a:endParaRPr>
              <a:solidFill>
                <a:srgbClr val="2D3B45"/>
              </a:solidFill>
              <a:highlight>
                <a:schemeClr val="lt1"/>
              </a:highlight>
            </a:endParaRPr>
          </a:p>
          <a:p>
            <a:pPr indent="0" lvl="0" marL="457200" rtl="0" algn="l">
              <a:spcBef>
                <a:spcPts val="0"/>
              </a:spcBef>
              <a:spcAft>
                <a:spcPts val="0"/>
              </a:spcAft>
              <a:buNone/>
            </a:pPr>
            <a:r>
              <a:t/>
            </a:r>
            <a:endParaRPr sz="1200">
              <a:solidFill>
                <a:srgbClr val="2D3B45"/>
              </a:solidFill>
              <a:highlight>
                <a:schemeClr val="lt1"/>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dk2"/>
                </a:solidFill>
              </a:rPr>
              <a:t>Data</a:t>
            </a:r>
            <a:endParaRPr b="1">
              <a:solidFill>
                <a:schemeClr val="dk2"/>
              </a:solidFill>
            </a:endParaRPr>
          </a:p>
        </p:txBody>
      </p:sp>
      <p:sp>
        <p:nvSpPr>
          <p:cNvPr id="115" name="Google Shape;115;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Block number</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Parcel number</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highlight>
                  <a:schemeClr val="lt1"/>
                </a:highlight>
              </a:rPr>
              <a:t>Money</a:t>
            </a:r>
            <a:endParaRPr>
              <a:solidFill>
                <a:schemeClr val="dk1"/>
              </a:solidFill>
              <a:highlight>
                <a:schemeClr val="lt1"/>
              </a:highlight>
            </a:endParaRPr>
          </a:p>
          <a:p>
            <a:pPr indent="-342900" lvl="0" marL="457200" rtl="0" algn="l">
              <a:spcBef>
                <a:spcPts val="0"/>
              </a:spcBef>
              <a:spcAft>
                <a:spcPts val="0"/>
              </a:spcAft>
              <a:buClr>
                <a:schemeClr val="dk1"/>
              </a:buClr>
              <a:buSzPts val="1800"/>
              <a:buChar char="●"/>
            </a:pPr>
            <a:r>
              <a:rPr lang="en">
                <a:solidFill>
                  <a:schemeClr val="dk1"/>
                </a:solidFill>
              </a:rPr>
              <a:t>Appraisal</a:t>
            </a:r>
            <a:r>
              <a:rPr lang="en">
                <a:solidFill>
                  <a:schemeClr val="dk1"/>
                </a:solidFill>
              </a:rPr>
              <a:t> year</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Event id, parcel id, type id, person id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Response</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Name</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Land use</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Street name</a:t>
            </a:r>
            <a:endParaRPr>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